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76" r:id="rId3"/>
    <p:sldId id="258" r:id="rId4"/>
    <p:sldId id="259" r:id="rId5"/>
    <p:sldId id="285" r:id="rId6"/>
    <p:sldId id="260" r:id="rId7"/>
    <p:sldId id="286" r:id="rId8"/>
    <p:sldId id="284" r:id="rId9"/>
    <p:sldId id="288" r:id="rId10"/>
    <p:sldId id="262" r:id="rId11"/>
    <p:sldId id="289" r:id="rId12"/>
    <p:sldId id="263" r:id="rId13"/>
    <p:sldId id="290" r:id="rId14"/>
    <p:sldId id="264" r:id="rId15"/>
    <p:sldId id="291" r:id="rId16"/>
    <p:sldId id="265" r:id="rId17"/>
    <p:sldId id="292" r:id="rId18"/>
    <p:sldId id="266" r:id="rId19"/>
    <p:sldId id="293" r:id="rId20"/>
    <p:sldId id="267" r:id="rId21"/>
    <p:sldId id="294" r:id="rId22"/>
    <p:sldId id="268" r:id="rId23"/>
    <p:sldId id="295" r:id="rId24"/>
    <p:sldId id="269" r:id="rId25"/>
    <p:sldId id="296" r:id="rId26"/>
    <p:sldId id="270" r:id="rId27"/>
    <p:sldId id="297" r:id="rId28"/>
    <p:sldId id="271" r:id="rId29"/>
    <p:sldId id="298" r:id="rId30"/>
    <p:sldId id="277" r:id="rId31"/>
    <p:sldId id="299" r:id="rId32"/>
    <p:sldId id="272" r:id="rId33"/>
    <p:sldId id="281" r:id="rId34"/>
    <p:sldId id="287" r:id="rId35"/>
    <p:sldId id="278" r:id="rId36"/>
    <p:sldId id="280" r:id="rId37"/>
    <p:sldId id="300" r:id="rId38"/>
    <p:sldId id="282" r:id="rId39"/>
    <p:sldId id="301" r:id="rId40"/>
    <p:sldId id="283" r:id="rId41"/>
    <p:sldId id="302" r:id="rId42"/>
    <p:sldId id="27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81" autoAdjust="0"/>
    <p:restoredTop sz="94569" autoAdjust="0"/>
  </p:normalViewPr>
  <p:slideViewPr>
    <p:cSldViewPr snapToGrid="0">
      <p:cViewPr varScale="1">
        <p:scale>
          <a:sx n="107" d="100"/>
          <a:sy n="107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3647-9805-4A49-ABEC-2FF3A95B28E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62A9F-5E44-4019-B909-111C951B7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32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6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 –normed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61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9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2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0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5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9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70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9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30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91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96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41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37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94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5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10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17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4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95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67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61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S1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43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S1 flat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49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414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Fig.S2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17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91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3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7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742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57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6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4 flat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41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7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 flat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54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67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7104-1C1A-E226-95BB-BB45914C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EAD2A-B9BA-1E3B-7044-D0D09CEC5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47E92-62A1-E623-D60F-BDBEA755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642E-1842-CCF1-05A7-EF2E955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9510F-9881-7A73-BFB5-3FBAFB4B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8EB5-C9F5-B69B-D23B-3FC941E0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33397-2CF3-C7A7-FE85-D59117DDA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C359C-914C-E59A-AEBD-864DA58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2A5EB-B498-7F3F-D840-9FC89EDE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AB99F-82E7-D038-027B-F1747902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8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070755-C2EA-C529-D435-8945BD889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897CE-2DE6-A359-0281-3489996E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BE6AD-588E-9008-FA32-9D1523B1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9DD97-A69B-E430-4468-0ED419A4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91573-A161-9649-29F3-1E73125E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8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CA88-BCF5-0BDB-039D-9B85B847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BEDDE-A574-EC40-5D5E-883E76EE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70B3-898A-85F2-3ECB-A6755EA4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53835-684E-7919-881F-02195574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1ACE-61DD-6B8E-43AF-6B5C09C16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8F63-E23A-273A-EA34-F13219A5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AB2C9-9EC9-1802-7AF0-89EE7EBA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D77F9-9350-73FE-C4A6-A3FEAFCD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E8B9D-6556-4AAB-0D4F-ECABACC9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D0930-0094-82E3-A117-F885E760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9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6891-B669-B41B-D3B1-143DADF2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1929-4DAF-CB28-8E5F-386BF4DCF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1B68B-59ED-0938-26FB-F177AACE7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F1C8F-C5F5-3D88-1683-B17676CC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A7C50-E669-B17B-C872-E406BD94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0E917-39CA-C82A-91D7-8792A90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2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BFA1-3519-B83E-8B7D-11EA26BE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A8470-8B4E-0317-7EB9-8F8CE7E8B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9F7E3-3F49-0043-B28A-144D9A390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13906-9226-61E1-7C04-238ED96D0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98F68-286D-3BF3-2CF4-0763A4728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40B5-ECA4-911F-85F2-A648D6D6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621FD0-2F8B-49EE-1ABF-7F8C6382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4D6B56-5E42-3ADB-95D0-B40B4890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E7E3-0D6A-996C-5F41-DD5D3E26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F25D3-FCA6-7315-A46B-98985A3A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2EB48-0D95-CD34-C082-3299FEB2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2483D-186A-8B38-0671-DD1D2E68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8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A8B86-2735-BF37-B826-A776598E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28575-7260-01DD-E5DB-BB5E383D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4CF5C-1EC0-A192-C0EC-7723AD1B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7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3962-A4CD-A24C-8B39-8F3FBC89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1A8E-35B5-5D9F-49ED-6D0D9F998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05263-7685-1D6E-9770-604182898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D8C5E-A228-CA8F-2AFC-149EC270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6EF6-AC4E-2D73-4D4D-466CFFC9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3AAAB-A398-AEAB-E5EB-752C03C5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7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3E7A-BAEE-9E2C-221F-1E900EC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BF97B-61B3-84F4-7A26-E5EED5EEA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58134-E3E5-152C-ECAF-73D000647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D4249-500A-75EC-2511-920A8643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577E-0416-490F-90EE-34086BFA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E9FDA-2557-26C4-3548-C6663F7B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2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3218D-A82D-010F-BE3D-28E31BDF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3D740-7E66-A15B-BFB2-0311AF11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C4D2A-5608-4484-F3B9-C3ED310C5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9C249-8867-45F9-ACCC-C61DBE426F61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C4C62-960E-F3CE-7D8A-B0B8B2073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CC82-1CBC-ABCF-B32C-2EB6F6B52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3F33C7-FDFA-ECD3-4A8E-C3D1AB999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1" b="3150"/>
          <a:stretch/>
        </p:blipFill>
        <p:spPr>
          <a:xfrm>
            <a:off x="3529015" y="1640550"/>
            <a:ext cx="3850481" cy="28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>
            <a:extLst>
              <a:ext uri="{FF2B5EF4-FFF2-40B4-BE49-F238E27FC236}">
                <a16:creationId xmlns:a16="http://schemas.microsoft.com/office/drawing/2014/main" id="{7E971F85-F162-BA2E-2EBB-BB9843C1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75533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4DBFBD0-1186-B554-3D9C-9C04143F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2" y="9515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96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B626FA-FF4C-1ABE-062D-71472A437854}"/>
              </a:ext>
            </a:extLst>
          </p:cNvPr>
          <p:cNvSpPr/>
          <p:nvPr/>
        </p:nvSpPr>
        <p:spPr>
          <a:xfrm>
            <a:off x="273275" y="555682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644B6E-3297-1038-C230-BD1AC749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252320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9448420-374E-E19B-1E8F-38217E61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4942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DBE11B9-567B-EA0F-2C98-618EE4AFF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97" b="49810"/>
          <a:stretch/>
        </p:blipFill>
        <p:spPr bwMode="auto">
          <a:xfrm>
            <a:off x="210520" y="234390"/>
            <a:ext cx="2898440" cy="17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FBF7A0-3886-9B95-D6F1-5D966D43B1C9}"/>
              </a:ext>
            </a:extLst>
          </p:cNvPr>
          <p:cNvSpPr/>
          <p:nvPr/>
        </p:nvSpPr>
        <p:spPr>
          <a:xfrm>
            <a:off x="158043" y="557175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9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>
            <a:extLst>
              <a:ext uri="{FF2B5EF4-FFF2-40B4-BE49-F238E27FC236}">
                <a16:creationId xmlns:a16="http://schemas.microsoft.com/office/drawing/2014/main" id="{B2E02166-AB02-BB47-E5A5-D9CD6EAE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7064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9860ECE-C00B-E078-E119-93493900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6" y="235417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7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2DBF6D-6831-31A5-4BF8-C3E06606E83A}"/>
              </a:ext>
            </a:extLst>
          </p:cNvPr>
          <p:cNvSpPr/>
          <p:nvPr/>
        </p:nvSpPr>
        <p:spPr>
          <a:xfrm>
            <a:off x="388607" y="605635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3B69C5-3551-605F-4D14-658AA4ADB02E}"/>
              </a:ext>
            </a:extLst>
          </p:cNvPr>
          <p:cNvSpPr/>
          <p:nvPr/>
        </p:nvSpPr>
        <p:spPr>
          <a:xfrm>
            <a:off x="184938" y="646825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7E70F39-F1B5-0622-9CE1-2950CFEC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9" y="195355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EC9EB82-66A0-5516-DD53-E718F579B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1039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201D47E-C9FA-02CD-91FE-74C687D74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8" b="50472"/>
          <a:stretch/>
        </p:blipFill>
        <p:spPr bwMode="auto">
          <a:xfrm>
            <a:off x="189867" y="195355"/>
            <a:ext cx="2899963" cy="177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8419C6-A422-283C-5D8C-B7172380D566}"/>
              </a:ext>
            </a:extLst>
          </p:cNvPr>
          <p:cNvSpPr/>
          <p:nvPr/>
        </p:nvSpPr>
        <p:spPr>
          <a:xfrm>
            <a:off x="26988" y="44063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7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>
            <a:extLst>
              <a:ext uri="{FF2B5EF4-FFF2-40B4-BE49-F238E27FC236}">
                <a16:creationId xmlns:a16="http://schemas.microsoft.com/office/drawing/2014/main" id="{4DEE9B57-9A49-FC27-B736-0C5413A8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6581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3402FE2-C561-693F-3E58-7D614969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5" y="211138"/>
            <a:ext cx="1181688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252357-901C-3DD3-0FB8-C7E15327AB37}"/>
              </a:ext>
            </a:extLst>
          </p:cNvPr>
          <p:cNvSpPr/>
          <p:nvPr/>
        </p:nvSpPr>
        <p:spPr>
          <a:xfrm>
            <a:off x="240398" y="532018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BEB80A1-D31F-8FC4-38C5-15A437FF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8" y="258110"/>
            <a:ext cx="1189028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0FF184C-8104-8AB7-540B-FEEAA077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32" y="387314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53AB65-7603-3385-6F55-F844A6AE3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73" b="50506"/>
          <a:stretch/>
        </p:blipFill>
        <p:spPr bwMode="auto">
          <a:xfrm>
            <a:off x="258328" y="258110"/>
            <a:ext cx="2886493" cy="17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1FCD57-DD3C-1A57-C7B1-EFD404E6610C}"/>
              </a:ext>
            </a:extLst>
          </p:cNvPr>
          <p:cNvSpPr/>
          <p:nvPr/>
        </p:nvSpPr>
        <p:spPr>
          <a:xfrm>
            <a:off x="89743" y="503385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36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>
            <a:extLst>
              <a:ext uri="{FF2B5EF4-FFF2-40B4-BE49-F238E27FC236}">
                <a16:creationId xmlns:a16="http://schemas.microsoft.com/office/drawing/2014/main" id="{39A692EB-DBE3-B669-67FC-9FB8725A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4232762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FA9845D6-1CE4-6750-CE5E-A522B42D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5" y="480640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7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74A83A-50E3-6B15-7DE0-060BC5D94205}"/>
              </a:ext>
            </a:extLst>
          </p:cNvPr>
          <p:cNvSpPr/>
          <p:nvPr/>
        </p:nvSpPr>
        <p:spPr>
          <a:xfrm>
            <a:off x="157943" y="458251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92D2625-65FA-B8CB-2AFD-B63D9540D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2" y="182189"/>
            <a:ext cx="11920507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BD939F62-9100-E9A4-4574-203D5753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877" y="3797224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F7BF2-50D1-F3CB-33DA-03D1AADEF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1" b="49559"/>
          <a:stretch/>
        </p:blipFill>
        <p:spPr bwMode="auto">
          <a:xfrm>
            <a:off x="266417" y="166416"/>
            <a:ext cx="2948773" cy="18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E79E01-73D8-2DA3-E78F-B3ACAEC23AC6}"/>
              </a:ext>
            </a:extLst>
          </p:cNvPr>
          <p:cNvSpPr/>
          <p:nvPr/>
        </p:nvSpPr>
        <p:spPr>
          <a:xfrm>
            <a:off x="98708" y="47649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61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>
            <a:extLst>
              <a:ext uri="{FF2B5EF4-FFF2-40B4-BE49-F238E27FC236}">
                <a16:creationId xmlns:a16="http://schemas.microsoft.com/office/drawing/2014/main" id="{9552ACCC-71B3-DCAD-7F0D-D87040BD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6904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C05AF1FF-9D57-317E-EF78-A2B4F3F0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2" y="364098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86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6F3B9-FEC4-16D4-B0B6-835946012DCB}"/>
              </a:ext>
            </a:extLst>
          </p:cNvPr>
          <p:cNvSpPr/>
          <p:nvPr/>
        </p:nvSpPr>
        <p:spPr>
          <a:xfrm>
            <a:off x="192425" y="565116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82C210D-3EDA-9884-B9EE-F3266BA41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0" y="29778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AF64FBF9-AFD9-E2CE-5C98-083EAAC02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48" y="391282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CCFB7D-B7D6-2F1F-A481-22120A114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09" b="49309"/>
          <a:stretch/>
        </p:blipFill>
        <p:spPr bwMode="auto">
          <a:xfrm>
            <a:off x="192425" y="297785"/>
            <a:ext cx="2944456" cy="18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971CE-82D7-EFAD-DB17-195D0CA69BA0}"/>
              </a:ext>
            </a:extLst>
          </p:cNvPr>
          <p:cNvSpPr/>
          <p:nvPr/>
        </p:nvSpPr>
        <p:spPr>
          <a:xfrm>
            <a:off x="18024" y="53028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7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9B1C3E-7A84-03CF-8866-191DD1431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2" y="2100266"/>
            <a:ext cx="3301587" cy="23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7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4" name="Picture 12">
            <a:extLst>
              <a:ext uri="{FF2B5EF4-FFF2-40B4-BE49-F238E27FC236}">
                <a16:creationId xmlns:a16="http://schemas.microsoft.com/office/drawing/2014/main" id="{C1B33F09-BE38-908A-E124-9C62BED3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82377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F59ACF4E-4B63-E3DF-3992-5FE0C5D6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7" y="163700"/>
            <a:ext cx="1186438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5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B3D7B-EB51-ADEF-6540-43F095BA5CE3}"/>
              </a:ext>
            </a:extLst>
          </p:cNvPr>
          <p:cNvSpPr/>
          <p:nvPr/>
        </p:nvSpPr>
        <p:spPr>
          <a:xfrm>
            <a:off x="132791" y="638798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51AC505-D876-D4FF-2037-F24A4F290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9" y="298069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42BFA-C831-A4EB-04B5-E687FF094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9" b="49470"/>
          <a:stretch/>
        </p:blipFill>
        <p:spPr bwMode="auto">
          <a:xfrm>
            <a:off x="218476" y="298069"/>
            <a:ext cx="2902122" cy="180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EFBFDC-9FE2-00A8-E4C1-5F76CA2B7CDE}"/>
              </a:ext>
            </a:extLst>
          </p:cNvPr>
          <p:cNvSpPr/>
          <p:nvPr/>
        </p:nvSpPr>
        <p:spPr>
          <a:xfrm>
            <a:off x="44919" y="54821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E09F2C2F-0ED0-7CED-2C1E-B3717F87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1310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20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>
            <a:extLst>
              <a:ext uri="{FF2B5EF4-FFF2-40B4-BE49-F238E27FC236}">
                <a16:creationId xmlns:a16="http://schemas.microsoft.com/office/drawing/2014/main" id="{32931EAB-C479-F888-2DE8-7AE7FC591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1" y="3907059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97E48A50-B631-1A52-3A72-9317DA3A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" y="327884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075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A35CCA-FFC4-8014-299B-6587F748515A}"/>
              </a:ext>
            </a:extLst>
          </p:cNvPr>
          <p:cNvSpPr/>
          <p:nvPr/>
        </p:nvSpPr>
        <p:spPr>
          <a:xfrm>
            <a:off x="148488" y="589372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EC3BA02-1ECB-31E6-E7F9-AC37DEA3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4" y="26128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47B5E987-7138-9C2F-9771-89A4E48D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872" y="3876320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8832B-27A6-5C76-84B1-43BCB63C1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15" b="50000"/>
          <a:stretch/>
        </p:blipFill>
        <p:spPr bwMode="auto">
          <a:xfrm>
            <a:off x="266947" y="225425"/>
            <a:ext cx="2919987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1AC5B5-5F4D-0F80-9DA9-38AE628D81DC}"/>
              </a:ext>
            </a:extLst>
          </p:cNvPr>
          <p:cNvSpPr/>
          <p:nvPr/>
        </p:nvSpPr>
        <p:spPr>
          <a:xfrm>
            <a:off x="98708" y="53028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0" name="Picture 10">
            <a:extLst>
              <a:ext uri="{FF2B5EF4-FFF2-40B4-BE49-F238E27FC236}">
                <a16:creationId xmlns:a16="http://schemas.microsoft.com/office/drawing/2014/main" id="{EF5CC811-8324-40D8-86AC-D3D6D70D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7064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6DACF92B-590B-2FBD-0A9B-E869EDC6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6" y="253347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24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904A26-2458-8E19-D14B-DDE7DA916B14}"/>
              </a:ext>
            </a:extLst>
          </p:cNvPr>
          <p:cNvSpPr/>
          <p:nvPr/>
        </p:nvSpPr>
        <p:spPr>
          <a:xfrm>
            <a:off x="189907" y="566490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478BBCB-5A6F-F549-F4BD-DF59BCE71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8" y="231215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E14E3-A955-007A-1368-0C59675ED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8" b="49721"/>
          <a:stretch/>
        </p:blipFill>
        <p:spPr bwMode="auto">
          <a:xfrm>
            <a:off x="229393" y="224309"/>
            <a:ext cx="2899963" cy="179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F45A57-3757-35F1-6EA1-E6A982349BE5}"/>
              </a:ext>
            </a:extLst>
          </p:cNvPr>
          <p:cNvSpPr/>
          <p:nvPr/>
        </p:nvSpPr>
        <p:spPr>
          <a:xfrm>
            <a:off x="62848" y="53028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0421E324-F6B2-9901-C406-FC9B2FE1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84419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226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4" name="Picture 10">
            <a:extLst>
              <a:ext uri="{FF2B5EF4-FFF2-40B4-BE49-F238E27FC236}">
                <a16:creationId xmlns:a16="http://schemas.microsoft.com/office/drawing/2014/main" id="{834BBF69-2043-C352-704F-A52BE80A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9607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27AC6837-6926-8451-3A9A-EE3CA4A8E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0" y="227250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20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43F92F-9499-5BF5-2974-99C797ABE66B}"/>
              </a:ext>
            </a:extLst>
          </p:cNvPr>
          <p:cNvSpPr/>
          <p:nvPr/>
        </p:nvSpPr>
        <p:spPr>
          <a:xfrm>
            <a:off x="173431" y="498983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BFF39AF-4487-F897-39DB-D009470A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18" y="149505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5CD6BB65-BBE9-AA9D-2255-DED739BA3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77" y="376454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0F244-CA19-2EA2-7732-F2CE057C4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0" b="50244"/>
          <a:stretch/>
        </p:blipFill>
        <p:spPr bwMode="auto">
          <a:xfrm>
            <a:off x="221882" y="149505"/>
            <a:ext cx="2930514" cy="17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C2638C-8239-FB30-E291-C932808FE0E9}"/>
              </a:ext>
            </a:extLst>
          </p:cNvPr>
          <p:cNvSpPr/>
          <p:nvPr/>
        </p:nvSpPr>
        <p:spPr>
          <a:xfrm>
            <a:off x="62848" y="449595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22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>
            <a:extLst>
              <a:ext uri="{FF2B5EF4-FFF2-40B4-BE49-F238E27FC236}">
                <a16:creationId xmlns:a16="http://schemas.microsoft.com/office/drawing/2014/main" id="{2C22D6FC-626C-5885-FA53-11819FAD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72268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33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0DAC81-AFB3-92C3-2BA1-6F7F79E5C0DB}"/>
              </a:ext>
            </a:extLst>
          </p:cNvPr>
          <p:cNvSpPr/>
          <p:nvPr/>
        </p:nvSpPr>
        <p:spPr>
          <a:xfrm>
            <a:off x="166158" y="409041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F81062AE-525B-85D3-CB90-D0D34EA3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422648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>
            <a:extLst>
              <a:ext uri="{FF2B5EF4-FFF2-40B4-BE49-F238E27FC236}">
                <a16:creationId xmlns:a16="http://schemas.microsoft.com/office/drawing/2014/main" id="{11DE2167-0D21-3E2E-D3E6-3CD1FB02A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3768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01F47C7-FDB3-13DD-9BAE-F02919D6B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1" b="49810"/>
          <a:stretch/>
        </p:blipFill>
        <p:spPr bwMode="auto">
          <a:xfrm>
            <a:off x="205644" y="409041"/>
            <a:ext cx="2908596" cy="179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A96120-9BA9-69AB-0C19-F07985C3C2C5}"/>
              </a:ext>
            </a:extLst>
          </p:cNvPr>
          <p:cNvSpPr/>
          <p:nvPr/>
        </p:nvSpPr>
        <p:spPr>
          <a:xfrm>
            <a:off x="56159" y="722738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7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71D16C4-A4F1-A4BE-EABF-58C0ABA00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25" y="217395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B04700-0184-B39E-AFFF-125653604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7167717" y="4320898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6B3BC762-BCC4-9653-D8C0-24782FEA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09" y="4061559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0A8425F2-C421-3FAA-0030-4047DA45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0" y="359336"/>
            <a:ext cx="1184711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782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9CDF87-7A9F-B2BE-6E86-944A5A143E18}"/>
              </a:ext>
            </a:extLst>
          </p:cNvPr>
          <p:cNvSpPr/>
          <p:nvPr/>
        </p:nvSpPr>
        <p:spPr>
          <a:xfrm>
            <a:off x="157105" y="557774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D5FB1F8E-9544-3EDD-0181-F675AEAEE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0" y="373624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95D0769-1C06-B25F-ECA2-5348AD2A2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65" b="49426"/>
          <a:stretch/>
        </p:blipFill>
        <p:spPr bwMode="auto">
          <a:xfrm>
            <a:off x="157105" y="353088"/>
            <a:ext cx="2930382" cy="181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8A0001-DFB5-C1BB-4845-34BD4955AAD9}"/>
              </a:ext>
            </a:extLst>
          </p:cNvPr>
          <p:cNvSpPr/>
          <p:nvPr/>
        </p:nvSpPr>
        <p:spPr>
          <a:xfrm>
            <a:off x="-7078" y="655719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19C29515-ACC1-6334-F993-BB5D9190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991265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087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B8B9A5C7-23CA-7580-044E-1ECA5AA4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28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862CAE-183E-3DF1-5347-BF46374BC251}"/>
              </a:ext>
            </a:extLst>
          </p:cNvPr>
          <p:cNvSpPr txBox="1"/>
          <p:nvPr/>
        </p:nvSpPr>
        <p:spPr>
          <a:xfrm>
            <a:off x="2823882" y="2859741"/>
            <a:ext cx="6561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Supplementary Figures and Tables</a:t>
            </a:r>
          </a:p>
        </p:txBody>
      </p:sp>
    </p:spTree>
    <p:extLst>
      <p:ext uri="{BB962C8B-B14F-4D97-AF65-F5344CB8AC3E}">
        <p14:creationId xmlns:p14="http://schemas.microsoft.com/office/powerpoint/2010/main" val="3555754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6" name="Picture 26">
            <a:extLst>
              <a:ext uri="{FF2B5EF4-FFF2-40B4-BE49-F238E27FC236}">
                <a16:creationId xmlns:a16="http://schemas.microsoft.com/office/drawing/2014/main" id="{2BAEC2EA-9A59-751A-2AE2-67127556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4015"/>
          <a:stretch/>
        </p:blipFill>
        <p:spPr bwMode="auto">
          <a:xfrm>
            <a:off x="9495129" y="3657338"/>
            <a:ext cx="3527939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4" name="Picture 24">
            <a:extLst>
              <a:ext uri="{FF2B5EF4-FFF2-40B4-BE49-F238E27FC236}">
                <a16:creationId xmlns:a16="http://schemas.microsoft.com/office/drawing/2014/main" id="{8629F158-76BF-87C2-C7A7-1038D5D40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4015"/>
          <a:stretch/>
        </p:blipFill>
        <p:spPr bwMode="auto">
          <a:xfrm>
            <a:off x="5991278" y="3657338"/>
            <a:ext cx="3527939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2" name="Picture 22">
            <a:extLst>
              <a:ext uri="{FF2B5EF4-FFF2-40B4-BE49-F238E27FC236}">
                <a16:creationId xmlns:a16="http://schemas.microsoft.com/office/drawing/2014/main" id="{856A6B27-7CCF-7CCD-ECE4-FD497E065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4"/>
          <a:stretch/>
        </p:blipFill>
        <p:spPr bwMode="auto">
          <a:xfrm>
            <a:off x="1112342" y="3657823"/>
            <a:ext cx="4905901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0" name="Picture 20">
            <a:extLst>
              <a:ext uri="{FF2B5EF4-FFF2-40B4-BE49-F238E27FC236}">
                <a16:creationId xmlns:a16="http://schemas.microsoft.com/office/drawing/2014/main" id="{453667D4-8388-6F5E-0FB9-0F2CC3BD5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3857" b="29501"/>
          <a:stretch/>
        </p:blipFill>
        <p:spPr bwMode="auto">
          <a:xfrm>
            <a:off x="9503293" y="158293"/>
            <a:ext cx="3536906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8" name="Picture 18">
            <a:extLst>
              <a:ext uri="{FF2B5EF4-FFF2-40B4-BE49-F238E27FC236}">
                <a16:creationId xmlns:a16="http://schemas.microsoft.com/office/drawing/2014/main" id="{7E255741-0B05-638D-754C-0AB6EF0E9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r="14237" b="29501"/>
          <a:stretch/>
        </p:blipFill>
        <p:spPr bwMode="auto">
          <a:xfrm>
            <a:off x="5974950" y="158778"/>
            <a:ext cx="3536905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>
            <a:extLst>
              <a:ext uri="{FF2B5EF4-FFF2-40B4-BE49-F238E27FC236}">
                <a16:creationId xmlns:a16="http://schemas.microsoft.com/office/drawing/2014/main" id="{6C18C54B-043E-5A9F-02AE-E85D29774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1" b="29501"/>
          <a:stretch/>
        </p:blipFill>
        <p:spPr bwMode="auto">
          <a:xfrm>
            <a:off x="1112342" y="158779"/>
            <a:ext cx="4918075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5A830B-57AA-F011-DF5F-AEE2B22E022D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B9A2E-74EF-77A5-5240-FD77ECE3592A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2D264-E8F4-83F1-272B-23867EFE7040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29998-2AE7-6787-24AE-D230FCE5E77D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32297-4E4F-1CE0-1381-B8ED087D14F4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90F85-866F-8899-1048-985F8A3F4ED6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3454633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497DEE-5B84-EFA3-F16A-57DC44236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1013577" y="1760881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BC66E-AC94-634F-F946-75A0063E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443" y="0"/>
            <a:ext cx="9825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19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57B73305-21BC-C0A1-0EDC-37A00F777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901981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38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ED1A28-55E2-0958-E63C-AB1F33CC67A8}"/>
              </a:ext>
            </a:extLst>
          </p:cNvPr>
          <p:cNvSpPr/>
          <p:nvPr/>
        </p:nvSpPr>
        <p:spPr>
          <a:xfrm>
            <a:off x="206158" y="718406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5F181D6-A70D-BA35-2763-5C3B6A6E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1059144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22EA10-19C5-EB03-5ACA-5CFE5D4D8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71" b="49559"/>
          <a:stretch/>
        </p:blipFill>
        <p:spPr bwMode="auto">
          <a:xfrm>
            <a:off x="215123" y="1043371"/>
            <a:ext cx="2937200" cy="18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1B4E5E-E8E5-FD79-6F1A-94D3DC1FFFB1}"/>
              </a:ext>
            </a:extLst>
          </p:cNvPr>
          <p:cNvSpPr/>
          <p:nvPr/>
        </p:nvSpPr>
        <p:spPr>
          <a:xfrm>
            <a:off x="47314" y="1352586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27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D9ADC11C-C0F7-6B7B-2A41-14E671EE3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803369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33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0EFB93-9CF4-96B2-1018-A6B0D399B4BB}"/>
              </a:ext>
            </a:extLst>
          </p:cNvPr>
          <p:cNvSpPr/>
          <p:nvPr/>
        </p:nvSpPr>
        <p:spPr>
          <a:xfrm>
            <a:off x="90976" y="764461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2DD1F867-D3F6-BB01-DBE7-AD780230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9" y="85295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6BD8-F477-AB86-9F8C-9FE2AB98F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67" b="49559"/>
          <a:stretch/>
        </p:blipFill>
        <p:spPr bwMode="auto">
          <a:xfrm>
            <a:off x="248922" y="837182"/>
            <a:ext cx="2913910" cy="18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11A54F-FFEA-E783-293B-B2F1A894B8CC}"/>
              </a:ext>
            </a:extLst>
          </p:cNvPr>
          <p:cNvSpPr/>
          <p:nvPr/>
        </p:nvSpPr>
        <p:spPr>
          <a:xfrm>
            <a:off x="83340" y="110165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2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>
            <a:extLst>
              <a:ext uri="{FF2B5EF4-FFF2-40B4-BE49-F238E27FC236}">
                <a16:creationId xmlns:a16="http://schemas.microsoft.com/office/drawing/2014/main" id="{6C903044-3980-7523-5E50-8DD94B4C6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2" y="1023659"/>
            <a:ext cx="4302222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AE1DAE2F-B884-8751-8E57-BD9004A81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/>
          <a:stretch/>
        </p:blipFill>
        <p:spPr bwMode="auto">
          <a:xfrm>
            <a:off x="4416524" y="1023659"/>
            <a:ext cx="4004148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DEF2E9E-3817-F2CB-B7DB-28E42FB8E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/>
          <a:stretch/>
        </p:blipFill>
        <p:spPr bwMode="auto">
          <a:xfrm>
            <a:off x="8420672" y="1023659"/>
            <a:ext cx="4004148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29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8C914C5D-BCCC-CA8D-DC70-658FEAE9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832877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35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3C47CF-30DF-0E0D-010C-EF142E2D3B72}"/>
              </a:ext>
            </a:extLst>
          </p:cNvPr>
          <p:cNvSpPr/>
          <p:nvPr/>
        </p:nvSpPr>
        <p:spPr>
          <a:xfrm>
            <a:off x="124078" y="680806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2913B478-B6FD-7B7C-212D-6933EE87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4" y="747146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395D9-2095-08C2-8D80-653069976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1" b="50000"/>
          <a:stretch/>
        </p:blipFill>
        <p:spPr bwMode="auto">
          <a:xfrm>
            <a:off x="238911" y="747146"/>
            <a:ext cx="2923954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174407-24DE-4200-0975-75E88287D9D1}"/>
              </a:ext>
            </a:extLst>
          </p:cNvPr>
          <p:cNvSpPr/>
          <p:nvPr/>
        </p:nvSpPr>
        <p:spPr>
          <a:xfrm>
            <a:off x="83340" y="1038895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80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49749F-E74D-0106-58F5-A602C6079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4471"/>
              </p:ext>
            </p:extLst>
          </p:nvPr>
        </p:nvGraphicFramePr>
        <p:xfrm>
          <a:off x="388418" y="75854"/>
          <a:ext cx="11361217" cy="658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0641">
                  <a:extLst>
                    <a:ext uri="{9D8B030D-6E8A-4147-A177-3AD203B41FA5}">
                      <a16:colId xmlns:a16="http://schemas.microsoft.com/office/drawing/2014/main" val="2044757986"/>
                    </a:ext>
                  </a:extLst>
                </a:gridCol>
                <a:gridCol w="1587594">
                  <a:extLst>
                    <a:ext uri="{9D8B030D-6E8A-4147-A177-3AD203B41FA5}">
                      <a16:colId xmlns:a16="http://schemas.microsoft.com/office/drawing/2014/main" val="66421159"/>
                    </a:ext>
                  </a:extLst>
                </a:gridCol>
                <a:gridCol w="1000515">
                  <a:extLst>
                    <a:ext uri="{9D8B030D-6E8A-4147-A177-3AD203B41FA5}">
                      <a16:colId xmlns:a16="http://schemas.microsoft.com/office/drawing/2014/main" val="4234862814"/>
                    </a:ext>
                  </a:extLst>
                </a:gridCol>
                <a:gridCol w="6722467">
                  <a:extLst>
                    <a:ext uri="{9D8B030D-6E8A-4147-A177-3AD203B41FA5}">
                      <a16:colId xmlns:a16="http://schemas.microsoft.com/office/drawing/2014/main" val="2360676083"/>
                    </a:ext>
                  </a:extLst>
                </a:gridCol>
              </a:tblGrid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Puzzle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86356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Answer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 calls answers “words”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826746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Average Answer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 calls answers “words”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35389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Blocks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Blocks = black squares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6729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Cheater Square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Blocks than can be removed without affecting the overall word count of the grid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63331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Circle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Mostly seen in early week and Sunday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8557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Cross Reference Clues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that refers to another clue (ex. “See 48-Down”)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5488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Duplicate Clues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When the same clue verbiage is used for more than one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88669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Fill-in-the-Blank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3964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Freshness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an overall rarity score to a puzzle’s answers, using both pre-Shortz and Shortz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686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Open Squares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white squares that are non-adjacent to black squares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00914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Overall Freshness %ile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percentile across all puzzles from all days for Freshness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25795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Rebus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number of squares where more than one letter, number or symbol is required for a solve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28813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Rebus Unique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Grid/Answer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Same as above, but only counts squares with unique rebus content in the given puzzle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47695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Treats each white square like a (non-blank) Scrabble tile and assigns per-square average point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7698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Illegal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answers that would not be playable based on the Official Scrabble Dictionary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93577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Treats each white square like a (non-blank) Scrabble tile and assigns total point value for the puzzle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8465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Shade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shaded squares in the grid; mostly seen in early week and Sunday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1714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Spans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# of row or columns with 0 black squares (15 or 21 answer length, depending on grid size)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914024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Stacks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# of times two or more adjacent rows or columns have all white squares (mostly Fri or Sat)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96258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Unique Answer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answers not occurring in any other pre-Shortz or Shortz Era puzzle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512264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Unused Letters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the number (out of 26) of letters not used in a puzzle (0= pangram)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92432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Unusual 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‘1’ to all puzzles displaying other than normal rotational symmetry (e.g., L-R Mirror or Diagonal)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1742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Wordplay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Manual (me)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Subjective count of clues displaying wordplay/</a:t>
                      </a:r>
                      <a:r>
                        <a:rPr lang="en-US" sz="1200" dirty="0" err="1"/>
                        <a:t>punnery</a:t>
                      </a:r>
                      <a:r>
                        <a:rPr lang="en-US" sz="1200" dirty="0"/>
                        <a:t>; many end with a ‘?’, ‘perhaps’, or ‘maybe’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4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60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4C7DA-6AB4-64D6-80BF-AF9C18C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" y="1313992"/>
            <a:ext cx="12062713" cy="42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3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7EB6675-9DC0-CD02-3E35-A6CB0A0F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0" y="0"/>
            <a:ext cx="6143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553BCCB-7C52-2BFC-4699-37B76B65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99" y="0"/>
            <a:ext cx="516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2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450CB-7029-6D55-46B2-0B694064A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60" y="145840"/>
            <a:ext cx="11125920" cy="65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3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293EE2F-32EC-CC4A-CE52-B4B50149E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99" y="932169"/>
            <a:ext cx="4930793" cy="499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D584EA6-079E-F258-650A-28B9F291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779" y="932169"/>
            <a:ext cx="4930793" cy="499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3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6544CDCE-1D4D-4B40-197E-CAF5012EC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8"/>
          <a:stretch/>
        </p:blipFill>
        <p:spPr bwMode="auto">
          <a:xfrm>
            <a:off x="6558023" y="1001024"/>
            <a:ext cx="4333452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2B26184-F29C-D729-584A-D590B9CC0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2"/>
          <a:stretch/>
        </p:blipFill>
        <p:spPr bwMode="auto">
          <a:xfrm>
            <a:off x="1342980" y="1001024"/>
            <a:ext cx="485009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630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5173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5088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69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47178</TotalTime>
  <Words>704</Words>
  <Application>Microsoft Office PowerPoint</Application>
  <PresentationFormat>Widescreen</PresentationFormat>
  <Paragraphs>196</Paragraphs>
  <Slides>42</Slides>
  <Notes>41</Notes>
  <HiddenSlides>17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24</cp:revision>
  <dcterms:created xsi:type="dcterms:W3CDTF">2023-12-27T20:59:11Z</dcterms:created>
  <dcterms:modified xsi:type="dcterms:W3CDTF">2024-02-19T18:26:42Z</dcterms:modified>
</cp:coreProperties>
</file>